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
  </p:notesMasterIdLst>
  <p:sldIdLst>
    <p:sldId id="257" r:id="rId3"/>
    <p:sldId id="323" r:id="rId4"/>
    <p:sldId id="326" r:id="rId5"/>
    <p:sldId id="324" r:id="rId6"/>
    <p:sldId id="328" r:id="rId7"/>
    <p:sldId id="329" r:id="rId8"/>
    <p:sldId id="330" r:id="rId9"/>
    <p:sldId id="331" r:id="rId10"/>
    <p:sldId id="285" r:id="rId11"/>
    <p:sldId id="294" r:id="rId12"/>
    <p:sldId id="298"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49" autoAdjust="0"/>
  </p:normalViewPr>
  <p:slideViewPr>
    <p:cSldViewPr snapToGrid="0">
      <p:cViewPr varScale="1">
        <p:scale>
          <a:sx n="54" d="100"/>
          <a:sy n="54" d="100"/>
        </p:scale>
        <p:origin x="1152"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96E9-0974-4B19-97AF-FB6A82C2A6B3}"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FF643-D4DE-4BEA-87D8-6B7E39101D3B}" type="slidenum">
              <a:rPr lang="en-US" smtClean="0"/>
              <a:t>‹#›</a:t>
            </a:fld>
            <a:endParaRPr lang="en-US"/>
          </a:p>
        </p:txBody>
      </p:sp>
    </p:spTree>
    <p:extLst>
      <p:ext uri="{BB962C8B-B14F-4D97-AF65-F5344CB8AC3E}">
        <p14:creationId xmlns:p14="http://schemas.microsoft.com/office/powerpoint/2010/main" val="367619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FF643-D4DE-4BEA-87D8-6B7E39101D3B}" type="slidenum">
              <a:rPr lang="en-US" smtClean="0"/>
              <a:t>8</a:t>
            </a:fld>
            <a:endParaRPr lang="en-US"/>
          </a:p>
        </p:txBody>
      </p:sp>
    </p:spTree>
    <p:extLst>
      <p:ext uri="{BB962C8B-B14F-4D97-AF65-F5344CB8AC3E}">
        <p14:creationId xmlns:p14="http://schemas.microsoft.com/office/powerpoint/2010/main" val="4148525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rgbClr val="7FC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pic>
        <p:nvPicPr>
          <p:cNvPr id="9" name="Picture 8">
            <a:extLst>
              <a:ext uri="{FF2B5EF4-FFF2-40B4-BE49-F238E27FC236}">
                <a16:creationId xmlns:a16="http://schemas.microsoft.com/office/drawing/2014/main" id="{612DD17F-53B0-704B-9CC4-0A4AC096D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5921680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vider -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3336F-BD41-4D48-BAF9-E8035389DD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294418"/>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9" name="Oval 8">
            <a:extLst>
              <a:ext uri="{FF2B5EF4-FFF2-40B4-BE49-F238E27FC236}">
                <a16:creationId xmlns:a16="http://schemas.microsoft.com/office/drawing/2014/main" id="{EC41D797-375D-5D43-9E0D-E9F79BB4205F}"/>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10" name="Picture 9">
            <a:extLst>
              <a:ext uri="{FF2B5EF4-FFF2-40B4-BE49-F238E27FC236}">
                <a16:creationId xmlns:a16="http://schemas.microsoft.com/office/drawing/2014/main" id="{08EFA590-12C7-A444-94F0-D3988C39C3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11" name="Title Placeholder 1">
            <a:extLst>
              <a:ext uri="{FF2B5EF4-FFF2-40B4-BE49-F238E27FC236}">
                <a16:creationId xmlns:a16="http://schemas.microsoft.com/office/drawing/2014/main" id="{D51BEDC5-B7DC-5C4C-88DC-222D8C012C36}"/>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13964429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71697-331B-DD4D-AC06-B0007A0E84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10" name="Oval 9">
            <a:extLst>
              <a:ext uri="{FF2B5EF4-FFF2-40B4-BE49-F238E27FC236}">
                <a16:creationId xmlns:a16="http://schemas.microsoft.com/office/drawing/2014/main" id="{504BFBFC-B1D6-794E-9141-9BE090B4DCD4}"/>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11" name="Picture 10">
            <a:extLst>
              <a:ext uri="{FF2B5EF4-FFF2-40B4-BE49-F238E27FC236}">
                <a16:creationId xmlns:a16="http://schemas.microsoft.com/office/drawing/2014/main" id="{CE6CFBCD-FD45-164B-8ED0-E0DD94750A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12" name="Title Placeholder 1">
            <a:extLst>
              <a:ext uri="{FF2B5EF4-FFF2-40B4-BE49-F238E27FC236}">
                <a16:creationId xmlns:a16="http://schemas.microsoft.com/office/drawing/2014/main" id="{53CAD8CD-F47F-014D-AB49-FACE8619F6C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8578212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47" y="0"/>
            <a:ext cx="12212894"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6" name="Picture 5">
            <a:extLst>
              <a:ext uri="{FF2B5EF4-FFF2-40B4-BE49-F238E27FC236}">
                <a16:creationId xmlns:a16="http://schemas.microsoft.com/office/drawing/2014/main" id="{C2B0ABC1-4DEF-8543-9FA3-5090C8949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31149153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Divider - with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AA9CF6-0AAF-E148-BBC1-77A73F7473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pic>
        <p:nvPicPr>
          <p:cNvPr id="9" name="Picture 8">
            <a:extLst>
              <a:ext uri="{FF2B5EF4-FFF2-40B4-BE49-F238E27FC236}">
                <a16:creationId xmlns:a16="http://schemas.microsoft.com/office/drawing/2014/main" id="{65F99CE3-F896-A844-A67C-0ADE698EA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14911223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5157"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207008" y="685800"/>
            <a:ext cx="6998208" cy="6998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8" name="Picture 7">
            <a:extLst>
              <a:ext uri="{FF2B5EF4-FFF2-40B4-BE49-F238E27FC236}">
                <a16:creationId xmlns:a16="http://schemas.microsoft.com/office/drawing/2014/main" id="{08201322-0C22-174C-8A8B-2287052E2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6941" y="6471428"/>
            <a:ext cx="1321228" cy="216202"/>
          </a:xfrm>
          <a:prstGeom prst="rect">
            <a:avLst/>
          </a:prstGeom>
        </p:spPr>
      </p:pic>
    </p:spTree>
    <p:extLst>
      <p:ext uri="{BB962C8B-B14F-4D97-AF65-F5344CB8AC3E}">
        <p14:creationId xmlns:p14="http://schemas.microsoft.com/office/powerpoint/2010/main" val="33969373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vider -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023A06-91C3-BE4C-B50D-D4D411865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0"/>
            <a:ext cx="12192001"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207008" y="685800"/>
            <a:ext cx="6998208" cy="6998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8" name="Picture 7">
            <a:extLst>
              <a:ext uri="{FF2B5EF4-FFF2-40B4-BE49-F238E27FC236}">
                <a16:creationId xmlns:a16="http://schemas.microsoft.com/office/drawing/2014/main" id="{08201322-0C22-174C-8A8B-2287052E2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6941" y="6471428"/>
            <a:ext cx="1321228" cy="216202"/>
          </a:xfrm>
          <a:prstGeom prst="rect">
            <a:avLst/>
          </a:prstGeom>
        </p:spPr>
      </p:pic>
    </p:spTree>
    <p:extLst>
      <p:ext uri="{BB962C8B-B14F-4D97-AF65-F5344CB8AC3E}">
        <p14:creationId xmlns:p14="http://schemas.microsoft.com/office/powerpoint/2010/main" val="31296057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Oval 7">
            <a:extLst>
              <a:ext uri="{FF2B5EF4-FFF2-40B4-BE49-F238E27FC236}">
                <a16:creationId xmlns:a16="http://schemas.microsoft.com/office/drawing/2014/main" id="{546FD3F2-34E4-0D42-AF2C-2C74162368F0}"/>
              </a:ext>
            </a:extLst>
          </p:cNvPr>
          <p:cNvSpPr/>
          <p:nvPr userDrawn="1"/>
        </p:nvSpPr>
        <p:spPr>
          <a:xfrm>
            <a:off x="-1199902" y="717170"/>
            <a:ext cx="6998208" cy="6998208"/>
          </a:xfrm>
          <a:prstGeom prst="ellipse">
            <a:avLst/>
          </a:prstGeom>
          <a:solidFill>
            <a:srgbClr val="7FC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pic>
        <p:nvPicPr>
          <p:cNvPr id="10" name="Picture 9">
            <a:extLst>
              <a:ext uri="{FF2B5EF4-FFF2-40B4-BE49-F238E27FC236}">
                <a16:creationId xmlns:a16="http://schemas.microsoft.com/office/drawing/2014/main" id="{FAAEB8BD-3FE4-D94C-BB1F-D1367F5F55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14640976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9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A31421-7108-184A-A7E8-03D4C36E5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4" y="0"/>
            <a:ext cx="12255908" cy="6858000"/>
          </a:xfrm>
          <a:prstGeom prst="rect">
            <a:avLst/>
          </a:prstGeom>
        </p:spPr>
      </p:pic>
      <p:sp>
        <p:nvSpPr>
          <p:cNvPr id="8" name="Oval 7">
            <a:extLst>
              <a:ext uri="{FF2B5EF4-FFF2-40B4-BE49-F238E27FC236}">
                <a16:creationId xmlns:a16="http://schemas.microsoft.com/office/drawing/2014/main" id="{5501E082-9B3B-2346-BD09-3CE5B933382A}"/>
              </a:ext>
            </a:extLst>
          </p:cNvPr>
          <p:cNvSpPr/>
          <p:nvPr userDrawn="1"/>
        </p:nvSpPr>
        <p:spPr>
          <a:xfrm>
            <a:off x="-1199902" y="717170"/>
            <a:ext cx="6998208" cy="6998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222C3A"/>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pic>
        <p:nvPicPr>
          <p:cNvPr id="9" name="Picture 8">
            <a:extLst>
              <a:ext uri="{FF2B5EF4-FFF2-40B4-BE49-F238E27FC236}">
                <a16:creationId xmlns:a16="http://schemas.microsoft.com/office/drawing/2014/main" id="{4EBEC7AC-7749-FD42-A05A-05C102C544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377838319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9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7/29/2022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5DED81B-086D-894A-942B-7BA5E5012FCC}"/>
              </a:ext>
            </a:extLst>
          </p:cNvPr>
          <p:cNvSpPr>
            <a:spLocks noGrp="1"/>
          </p:cNvSpPr>
          <p:nvPr>
            <p:ph type="body" idx="1"/>
          </p:nvPr>
        </p:nvSpPr>
        <p:spPr>
          <a:xfrm>
            <a:off x="5983224" y="5788025"/>
            <a:ext cx="6050280" cy="295783"/>
          </a:xfrm>
          <a:prstGeom prst="rect">
            <a:avLst/>
          </a:prstGeom>
        </p:spPr>
        <p:txBody>
          <a:bodyPr vert="horz" lIns="0" tIns="0" rIns="0" bIns="0" rtlCol="0">
            <a:normAutofit/>
          </a:bodyPr>
          <a:lstStyle/>
          <a:p>
            <a:pPr lvl="0"/>
            <a:r>
              <a:rPr lang="en-US" dirty="0"/>
              <a:t>Edit Master text styles</a:t>
            </a:r>
          </a:p>
          <a:p>
            <a:pPr lvl="1"/>
            <a:endParaRPr lang="en-US" dirty="0"/>
          </a:p>
        </p:txBody>
      </p:sp>
      <p:sp>
        <p:nvSpPr>
          <p:cNvPr id="8" name="Title Placeholder 1">
            <a:extLst>
              <a:ext uri="{FF2B5EF4-FFF2-40B4-BE49-F238E27FC236}">
                <a16:creationId xmlns:a16="http://schemas.microsoft.com/office/drawing/2014/main" id="{6F66037D-1898-2E43-B05C-E2EC71C2CC40}"/>
              </a:ext>
            </a:extLst>
          </p:cNvPr>
          <p:cNvSpPr>
            <a:spLocks noGrp="1"/>
          </p:cNvSpPr>
          <p:nvPr>
            <p:ph type="title"/>
          </p:nvPr>
        </p:nvSpPr>
        <p:spPr>
          <a:xfrm>
            <a:off x="1069848" y="1188720"/>
            <a:ext cx="3002280" cy="46634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76343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xStyles>
    <p:titleStyle>
      <a:lvl1pPr algn="l" defTabSz="914400" rtl="0" eaLnBrk="1" latinLnBrk="0" hangingPunct="1">
        <a:lnSpc>
          <a:spcPct val="100000"/>
        </a:lnSpc>
        <a:spcBef>
          <a:spcPct val="0"/>
        </a:spcBef>
        <a:buNone/>
        <a:defRPr sz="4000" b="0" i="0" kern="1200">
          <a:solidFill>
            <a:schemeClr val="tx1"/>
          </a:solidFill>
          <a:latin typeface="Amazon Ember Light" panose="02000000000000000000" pitchFamily="2" charset="0"/>
          <a:ea typeface="Amazon Ember Light" panose="02000000000000000000"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mazon Ember Light" panose="02000000000000000000" pitchFamily="2" charset="0"/>
          <a:ea typeface="Amazon Ember Light" panose="02000000000000000000" pitchFamily="2" charset="0"/>
          <a:cs typeface="+mn-cs"/>
        </a:defRPr>
      </a:lvl1pPr>
      <a:lvl2pPr marL="11113" marR="0" indent="0" algn="l" defTabSz="914400" rtl="0" eaLnBrk="1" fontAlgn="auto" latinLnBrk="0" hangingPunct="1">
        <a:lnSpc>
          <a:spcPct val="150000"/>
        </a:lnSpc>
        <a:spcBef>
          <a:spcPts val="500"/>
        </a:spcBef>
        <a:spcAft>
          <a:spcPts val="200"/>
        </a:spcAft>
        <a:buClrTx/>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2pPr>
      <a:lvl3pPr marL="0" marR="0" indent="0" algn="l" defTabSz="914400" rtl="0" eaLnBrk="1" fontAlgn="auto" latinLnBrk="0" hangingPunct="1">
        <a:lnSpc>
          <a:spcPct val="150000"/>
        </a:lnSpc>
        <a:spcBef>
          <a:spcPts val="500"/>
        </a:spcBef>
        <a:spcAft>
          <a:spcPts val="200"/>
        </a:spcAft>
        <a:buClrTx/>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3pPr>
      <a:lvl4pPr marL="228600" marR="0" indent="0" algn="l" defTabSz="914400" rtl="0" eaLnBrk="1" fontAlgn="auto" latinLnBrk="0" hangingPunct="1">
        <a:lnSpc>
          <a:spcPct val="150000"/>
        </a:lnSpc>
        <a:spcBef>
          <a:spcPts val="500"/>
        </a:spcBef>
        <a:spcAft>
          <a:spcPts val="200"/>
        </a:spcAft>
        <a:buClr>
          <a:schemeClr val="tx1"/>
        </a:buClr>
        <a:buSzPct val="80000"/>
        <a:buFont typeface="Courier New" pitchFamily="2"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4pPr>
      <a:lvl5pPr marL="519112" marR="0" indent="0" algn="l" defTabSz="914400" rtl="0" eaLnBrk="1" fontAlgn="auto" latinLnBrk="0" hangingPunct="1">
        <a:lnSpc>
          <a:spcPct val="150000"/>
        </a:lnSpc>
        <a:spcBef>
          <a:spcPts val="500"/>
        </a:spcBef>
        <a:spcAft>
          <a:spcPts val="200"/>
        </a:spcAft>
        <a:buClr>
          <a:srgbClr val="007CB6"/>
        </a:buClr>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m/gp/help/customer/display.html/ref=hp_bc_nav?ie=UTF8&amp;nodeId=201606350" TargetMode="External"/><Relationship Id="rId2" Type="http://schemas.openxmlformats.org/officeDocument/2006/relationships/hyperlink" Target="https://www.amazon.com/gp/help/customer/contact-us?" TargetMode="Externa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73" y="2796771"/>
            <a:ext cx="4873030" cy="3282208"/>
          </a:xfrm>
        </p:spPr>
        <p:txBody>
          <a:bodyPr/>
          <a:lstStyle/>
          <a:p>
            <a:r>
              <a:rPr lang="en-US" dirty="0">
                <a:solidFill>
                  <a:schemeClr val="bg1"/>
                </a:solidFill>
              </a:rPr>
              <a:t>Amazon Business Approver Training</a:t>
            </a:r>
          </a:p>
        </p:txBody>
      </p:sp>
      <p:sp>
        <p:nvSpPr>
          <p:cNvPr id="3" name="Text Placeholder 2"/>
          <p:cNvSpPr>
            <a:spLocks noGrp="1"/>
          </p:cNvSpPr>
          <p:nvPr>
            <p:ph type="body" sz="quarter" idx="11"/>
          </p:nvPr>
        </p:nvSpPr>
        <p:spPr/>
        <p:txBody>
          <a:bodyPr/>
          <a:lstStyle/>
          <a:p>
            <a:r>
              <a:rPr lang="en-US" dirty="0"/>
              <a:t>Name</a:t>
            </a:r>
          </a:p>
        </p:txBody>
      </p:sp>
      <p:sp>
        <p:nvSpPr>
          <p:cNvPr id="4" name="Text Placeholder 3"/>
          <p:cNvSpPr>
            <a:spLocks noGrp="1"/>
          </p:cNvSpPr>
          <p:nvPr>
            <p:ph type="body" sz="quarter" idx="12"/>
          </p:nvPr>
        </p:nvSpPr>
        <p:spPr/>
        <p:txBody>
          <a:bodyPr/>
          <a:lstStyle/>
          <a:p>
            <a:r>
              <a:rPr lang="en-US" dirty="0"/>
              <a:t>Date</a:t>
            </a:r>
          </a:p>
        </p:txBody>
      </p:sp>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259473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2"/>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4"/>
          <a:stretch>
            <a:fillRect/>
          </a:stretch>
        </p:blipFill>
        <p:spPr>
          <a:xfrm>
            <a:off x="2436434" y="2122567"/>
            <a:ext cx="6524686" cy="4302326"/>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a:stretch>
            <a:fillRect/>
          </a:stretch>
        </p:blipFill>
        <p:spPr>
          <a:xfrm>
            <a:off x="8660222" y="2583026"/>
            <a:ext cx="2009775" cy="523875"/>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sp>
        <p:nvSpPr>
          <p:cNvPr id="12" name="Rounded Rectangle 11"/>
          <p:cNvSpPr/>
          <p:nvPr/>
        </p:nvSpPr>
        <p:spPr>
          <a:xfrm>
            <a:off x="6214188" y="2122567"/>
            <a:ext cx="298579"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0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5040" y="1981200"/>
            <a:ext cx="5527040" cy="26314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2786" y="0"/>
            <a:ext cx="2086429" cy="6858000"/>
          </a:xfrm>
          <a:prstGeom prst="rect">
            <a:avLst/>
          </a:prstGeom>
        </p:spPr>
      </p:pic>
    </p:spTree>
    <p:extLst>
      <p:ext uri="{BB962C8B-B14F-4D97-AF65-F5344CB8AC3E}">
        <p14:creationId xmlns:p14="http://schemas.microsoft.com/office/powerpoint/2010/main" val="29636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Policies</a:t>
            </a:r>
          </a:p>
        </p:txBody>
      </p:sp>
      <p:sp>
        <p:nvSpPr>
          <p:cNvPr id="7" name="Rectangle 6"/>
          <p:cNvSpPr/>
          <p:nvPr/>
        </p:nvSpPr>
        <p:spPr>
          <a:xfrm>
            <a:off x="838982" y="1227839"/>
            <a:ext cx="10634980" cy="369332"/>
          </a:xfrm>
          <a:prstGeom prst="rect">
            <a:avLst/>
          </a:prstGeom>
        </p:spPr>
        <p:txBody>
          <a:bodyPr wrap="square">
            <a:spAutoFit/>
          </a:bodyPr>
          <a:lstStyle/>
          <a:p>
            <a:r>
              <a:rPr lang="en-US" b="1" dirty="0">
                <a:solidFill>
                  <a:schemeClr val="accent3"/>
                </a:solidFill>
                <a:ea typeface="Amazon Ember" panose="02000000000000000000" pitchFamily="2" charset="0"/>
              </a:rPr>
              <a:t>Approval workflows provide visibility and control over purchasing </a:t>
            </a:r>
          </a:p>
        </p:txBody>
      </p:sp>
      <p:sp>
        <p:nvSpPr>
          <p:cNvPr id="8" name="Rectangle 7"/>
          <p:cNvSpPr/>
          <p:nvPr/>
        </p:nvSpPr>
        <p:spPr>
          <a:xfrm>
            <a:off x="1071139" y="1718392"/>
            <a:ext cx="5807091" cy="206210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Each level of approval can have more than one approver. Only one approval is needed at each level.</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Approvers are notified of pending orders through email as well as when they log into their Amazon Business account.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Only active account users can be configured as approvers. </a:t>
            </a:r>
          </a:p>
          <a:p>
            <a:pPr marL="214313" indent="-214313">
              <a:buFont typeface="Arial" panose="020B0604020202020204" pitchFamily="34" charset="0"/>
              <a:buChar char="•"/>
            </a:pPr>
            <a:endParaRPr lang="en-US" sz="1600" dirty="0">
              <a:ea typeface="Amazon Ember" panose="02000000000000000000" pitchFamily="2" charset="0"/>
            </a:endParaRPr>
          </a:p>
        </p:txBody>
      </p:sp>
      <p:pic>
        <p:nvPicPr>
          <p:cNvPr id="12" name="Picture 11"/>
          <p:cNvPicPr>
            <a:picLocks noChangeAspect="1"/>
          </p:cNvPicPr>
          <p:nvPr/>
        </p:nvPicPr>
        <p:blipFill>
          <a:blip r:embed="rId2"/>
          <a:stretch>
            <a:fillRect/>
          </a:stretch>
        </p:blipFill>
        <p:spPr>
          <a:xfrm>
            <a:off x="7023375" y="1899137"/>
            <a:ext cx="4177383" cy="3769123"/>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680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08388" cy="3902158"/>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When a user places an order with an approval policy required, the approver will </a:t>
            </a:r>
            <a:r>
              <a:rPr lang="en-US" sz="1600" dirty="0"/>
              <a:t>get an email notifying them of the request.</a:t>
            </a: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a purchase is submitted for approval, the order is held for 7 days. Approval requests that take longer than 7 days will be rejected</a:t>
            </a:r>
          </a:p>
          <a:p>
            <a:pPr marL="285750" indent="-285750">
              <a:lnSpc>
                <a:spcPct val="107000"/>
              </a:lnSpc>
              <a:spcAft>
                <a:spcPts val="600"/>
              </a:spcAft>
              <a:buFont typeface="Arial" panose="020B0604020202020204" pitchFamily="34" charset="0"/>
              <a:buChar char="•"/>
            </a:pPr>
            <a:endParaRPr lang="en-US" sz="1600" dirty="0"/>
          </a:p>
          <a:p>
            <a:pPr marL="285750" indent="-285750">
              <a:lnSpc>
                <a:spcPct val="107000"/>
              </a:lnSpc>
              <a:spcAft>
                <a:spcPts val="600"/>
              </a:spcAft>
              <a:buFont typeface="Arial" panose="020B0604020202020204" pitchFamily="34" charset="0"/>
              <a:buChar char="•"/>
            </a:pPr>
            <a:r>
              <a:rPr lang="en-US" sz="1600" dirty="0"/>
              <a:t>Purchase requests can be approved directly from the email or by navigating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1" name="Picture 10"/>
          <p:cNvPicPr>
            <a:picLocks noChangeAspect="1"/>
          </p:cNvPicPr>
          <p:nvPr/>
        </p:nvPicPr>
        <p:blipFill rotWithShape="1">
          <a:blip r:embed="rId2"/>
          <a:srcRect l="810" t="934" r="1416" b="2070"/>
          <a:stretch/>
        </p:blipFill>
        <p:spPr>
          <a:xfrm>
            <a:off x="6733880" y="650633"/>
            <a:ext cx="5077951" cy="5042127"/>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8578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3" y="1409386"/>
            <a:ext cx="7410541" cy="959686"/>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t>Purchase requests can be approved directly </a:t>
            </a:r>
            <a:r>
              <a:rPr lang="en-US" sz="1600" dirty="0">
                <a:solidFill>
                  <a:srgbClr val="FF0000"/>
                </a:solidFill>
              </a:rPr>
              <a:t>from the email </a:t>
            </a:r>
            <a:r>
              <a:rPr lang="en-US" sz="1600" b="1" dirty="0">
                <a:solidFill>
                  <a:srgbClr val="FF0000"/>
                </a:solidFill>
              </a:rPr>
              <a:t>(edit if SSO) </a:t>
            </a:r>
            <a:r>
              <a:rPr lang="en-US" sz="1600" dirty="0"/>
              <a:t>or by navigating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2"/>
          <a:srcRect l="5630"/>
          <a:stretch/>
        </p:blipFill>
        <p:spPr>
          <a:xfrm>
            <a:off x="10172700" y="831476"/>
            <a:ext cx="1672650" cy="5096277"/>
          </a:xfrm>
          <a:prstGeom prst="rect">
            <a:avLst/>
          </a:prstGeom>
        </p:spPr>
      </p:pic>
      <p:sp>
        <p:nvSpPr>
          <p:cNvPr id="10" name="Rounded Rectangle 9"/>
          <p:cNvSpPr/>
          <p:nvPr/>
        </p:nvSpPr>
        <p:spPr>
          <a:xfrm flipV="1">
            <a:off x="10083842" y="862647"/>
            <a:ext cx="1207698" cy="38343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3039317" y="2223858"/>
            <a:ext cx="6750153" cy="3920772"/>
          </a:xfrm>
          <a:prstGeom prst="rect">
            <a:avLst/>
          </a:prstGeom>
        </p:spPr>
      </p:pic>
    </p:spTree>
    <p:extLst>
      <p:ext uri="{BB962C8B-B14F-4D97-AF65-F5344CB8AC3E}">
        <p14:creationId xmlns:p14="http://schemas.microsoft.com/office/powerpoint/2010/main" val="188131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Purchase requests page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0077" cy="4001095"/>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t>The </a:t>
            </a:r>
            <a:r>
              <a:rPr lang="en-US" b="1" dirty="0"/>
              <a:t>Purchase requests </a:t>
            </a:r>
            <a:r>
              <a:rPr lang="en-US" dirty="0"/>
              <a:t>page allows you to review orders that have been submitted for approval. </a:t>
            </a:r>
          </a:p>
          <a:p>
            <a:pPr marL="285750" indent="-285750">
              <a:spcBef>
                <a:spcPts val="600"/>
              </a:spcBef>
              <a:buFont typeface="Arial" panose="020B0604020202020204" pitchFamily="34" charset="0"/>
              <a:buChar char="•"/>
            </a:pPr>
            <a:r>
              <a:rPr lang="en-US" dirty="0"/>
              <a:t>You can select the check box on the left hand side of the order and </a:t>
            </a:r>
            <a:r>
              <a:rPr lang="en-US" b="1" dirty="0"/>
              <a:t>Approve selected </a:t>
            </a:r>
            <a:r>
              <a:rPr lang="en-US" dirty="0"/>
              <a:t>or </a:t>
            </a:r>
            <a:r>
              <a:rPr lang="en-US" b="1" dirty="0"/>
              <a:t>Reject selected </a:t>
            </a:r>
            <a:r>
              <a:rPr lang="en-US" dirty="0"/>
              <a:t>order(s) from this page. </a:t>
            </a:r>
          </a:p>
          <a:p>
            <a:pPr marL="285750" indent="-285750">
              <a:spcBef>
                <a:spcPts val="600"/>
              </a:spcBef>
              <a:buFont typeface="Arial" panose="020B0604020202020204" pitchFamily="34" charset="0"/>
              <a:buChar char="•"/>
            </a:pPr>
            <a:r>
              <a:rPr lang="en-US" dirty="0"/>
              <a:t>If you wish to review the order in further detail, you can select </a:t>
            </a:r>
            <a:r>
              <a:rPr lang="en-US" b="1" dirty="0"/>
              <a:t>Needs Review</a:t>
            </a:r>
            <a:r>
              <a:rPr lang="en-US" dirty="0"/>
              <a:t>. </a:t>
            </a:r>
          </a:p>
          <a:p>
            <a:pPr marL="285750" indent="-285750">
              <a:spcBef>
                <a:spcPts val="600"/>
              </a:spcBef>
              <a:buFont typeface="Arial" panose="020B0604020202020204" pitchFamily="34" charset="0"/>
              <a:buChar char="•"/>
            </a:pPr>
            <a:r>
              <a:rPr lang="en-US" dirty="0">
                <a:ea typeface="Amazon Ember" panose="02000000000000000000" pitchFamily="2" charset="0"/>
                <a:cs typeface="Calibri Light" panose="020F0302020204030204" pitchFamily="34" charset="0"/>
              </a:rPr>
              <a:t>If you have multiple orders awaiting approval, you have the option to approve or reject them in bulk</a:t>
            </a:r>
          </a:p>
          <a:p>
            <a:pPr marL="285750" indent="-285750">
              <a:spcBef>
                <a:spcPts val="600"/>
              </a:spcBef>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5468821" y="1748596"/>
            <a:ext cx="6521674" cy="1358953"/>
          </a:xfrm>
          <a:prstGeom prst="rect">
            <a:avLst/>
          </a:prstGeom>
        </p:spPr>
      </p:pic>
      <p:pic>
        <p:nvPicPr>
          <p:cNvPr id="8" name="Picture 7"/>
          <p:cNvPicPr>
            <a:picLocks noChangeAspect="1"/>
          </p:cNvPicPr>
          <p:nvPr/>
        </p:nvPicPr>
        <p:blipFill>
          <a:blip r:embed="rId3"/>
          <a:stretch>
            <a:fillRect/>
          </a:stretch>
        </p:blipFill>
        <p:spPr>
          <a:xfrm>
            <a:off x="6331605" y="3807831"/>
            <a:ext cx="5658890" cy="166751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9" name="Rounded Rectangle 8"/>
          <p:cNvSpPr/>
          <p:nvPr/>
        </p:nvSpPr>
        <p:spPr>
          <a:xfrm flipV="1">
            <a:off x="6419103" y="4380113"/>
            <a:ext cx="345440" cy="934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92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Approve/Reject</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1754326"/>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order details and </a:t>
            </a:r>
            <a:r>
              <a:rPr lang="en-US" b="1" dirty="0"/>
              <a:t>Approve </a:t>
            </a:r>
            <a:r>
              <a:rPr lang="en-US" dirty="0"/>
              <a:t>or </a:t>
            </a:r>
            <a:r>
              <a:rPr lang="en-US" b="1" dirty="0"/>
              <a:t>Reject </a:t>
            </a:r>
            <a:r>
              <a:rPr lang="en-US" dirty="0"/>
              <a:t>the order. You are also able to include comments on the reasoning for order approval or rejection for the user to review. </a:t>
            </a:r>
          </a:p>
        </p:txBody>
      </p:sp>
      <p:pic>
        <p:nvPicPr>
          <p:cNvPr id="4" name="Picture 3"/>
          <p:cNvPicPr>
            <a:picLocks noChangeAspect="1"/>
          </p:cNvPicPr>
          <p:nvPr/>
        </p:nvPicPr>
        <p:blipFill>
          <a:blip r:embed="rId2"/>
          <a:stretch>
            <a:fillRect/>
          </a:stretch>
        </p:blipFill>
        <p:spPr>
          <a:xfrm>
            <a:off x="5886601" y="355997"/>
            <a:ext cx="6149774" cy="6046874"/>
          </a:xfrm>
          <a:prstGeom prst="rect">
            <a:avLst/>
          </a:prstGeom>
        </p:spPr>
      </p:pic>
    </p:spTree>
    <p:extLst>
      <p:ext uri="{BB962C8B-B14F-4D97-AF65-F5344CB8AC3E}">
        <p14:creationId xmlns:p14="http://schemas.microsoft.com/office/powerpoint/2010/main" val="353044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Email Confirmation</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923330"/>
          </a:xfrm>
          <a:prstGeom prst="rect">
            <a:avLst/>
          </a:prstGeom>
        </p:spPr>
        <p:txBody>
          <a:bodyPr wrap="square">
            <a:spAutoFit/>
          </a:bodyPr>
          <a:lstStyle/>
          <a:p>
            <a:pPr marL="285750" indent="-285750">
              <a:buFont typeface="Arial" panose="020B0604020202020204" pitchFamily="34" charset="0"/>
              <a:buChar char="•"/>
            </a:pPr>
            <a:r>
              <a:rPr lang="en-US" dirty="0"/>
              <a:t>Once an order is approved or rejected, you will receive a confirmation and the order requestor will also be notified via email. </a:t>
            </a:r>
          </a:p>
        </p:txBody>
      </p:sp>
      <p:pic>
        <p:nvPicPr>
          <p:cNvPr id="3" name="Picture 2"/>
          <p:cNvPicPr>
            <a:picLocks noChangeAspect="1"/>
          </p:cNvPicPr>
          <p:nvPr/>
        </p:nvPicPr>
        <p:blipFill>
          <a:blip r:embed="rId2"/>
          <a:stretch>
            <a:fillRect/>
          </a:stretch>
        </p:blipFill>
        <p:spPr>
          <a:xfrm>
            <a:off x="6172199" y="1102510"/>
            <a:ext cx="5267271" cy="4952099"/>
          </a:xfrm>
          <a:prstGeom prst="rect">
            <a:avLst/>
          </a:prstGeom>
        </p:spPr>
      </p:pic>
    </p:spTree>
    <p:extLst>
      <p:ext uri="{BB962C8B-B14F-4D97-AF65-F5344CB8AC3E}">
        <p14:creationId xmlns:p14="http://schemas.microsoft.com/office/powerpoint/2010/main" val="394219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Assign an Approval Delegate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p:txBody>
      </p:sp>
      <p:sp>
        <p:nvSpPr>
          <p:cNvPr id="18" name="Rectangle 17"/>
          <p:cNvSpPr/>
          <p:nvPr/>
        </p:nvSpPr>
        <p:spPr>
          <a:xfrm>
            <a:off x="695285" y="1924399"/>
            <a:ext cx="3731462" cy="4387676"/>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Navigate to </a:t>
            </a:r>
            <a:r>
              <a:rPr lang="en-US" sz="1600" dirty="0">
                <a:solidFill>
                  <a:srgbClr val="222D3A"/>
                </a:solidFill>
                <a:latin typeface="Amazon Ember Light"/>
              </a:rPr>
              <a:t>your approval queue by selecting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Approve Orders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from</a:t>
            </a:r>
            <a:r>
              <a:rPr kumimoji="0" lang="en-US" sz="1600" b="0" i="0" u="none" strike="noStrike" kern="1200" cap="none" spc="0" normalizeH="0" noProof="0" dirty="0">
                <a:ln>
                  <a:noFill/>
                </a:ln>
                <a:solidFill>
                  <a:srgbClr val="222D3A"/>
                </a:solidFill>
                <a:effectLst/>
                <a:uLnTx/>
                <a:uFillTx/>
                <a:latin typeface="Amazon Ember Light"/>
                <a:ea typeface="+mn-ea"/>
                <a:cs typeface="+mn-cs"/>
              </a:rPr>
              <a:t> the</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drop down menu in the top right hand corner</a:t>
            </a:r>
            <a:r>
              <a:rPr kumimoji="0" lang="en-US" sz="1600" b="0" i="0" u="none" strike="noStrike" kern="1200" cap="none" spc="0" normalizeH="0" noProof="0" dirty="0">
                <a:ln>
                  <a:noFill/>
                </a:ln>
                <a:solidFill>
                  <a:srgbClr val="222D3A"/>
                </a:solidFill>
                <a:effectLst/>
                <a:uLnTx/>
                <a:uFillTx/>
                <a:latin typeface="Amazon Ember Light"/>
                <a:ea typeface="+mn-ea"/>
                <a:cs typeface="+mn-cs"/>
              </a:rPr>
              <a:t>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of your homepage.</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Click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Assign</a:t>
            </a:r>
            <a:r>
              <a:rPr kumimoji="0" lang="en-US" sz="1600" b="1" i="0" u="none" strike="noStrike" kern="1200" cap="none" spc="0" normalizeH="0" noProof="0" dirty="0">
                <a:ln>
                  <a:noFill/>
                </a:ln>
                <a:solidFill>
                  <a:srgbClr val="222D3A"/>
                </a:solidFill>
                <a:effectLst/>
                <a:uLnTx/>
                <a:uFillTx/>
                <a:latin typeface="Amazon Ember Light"/>
                <a:ea typeface="+mn-ea"/>
                <a:cs typeface="+mn-cs"/>
              </a:rPr>
              <a:t> a temporary delegate</a:t>
            </a:r>
            <a:r>
              <a:rPr kumimoji="0" lang="en-US" sz="1600" b="0" i="0" u="none" strike="noStrike" kern="1200" cap="none" spc="0" normalizeH="0" noProof="0" dirty="0">
                <a:ln>
                  <a:noFill/>
                </a:ln>
                <a:solidFill>
                  <a:srgbClr val="222D3A"/>
                </a:solidFill>
                <a:effectLst/>
                <a:uLnTx/>
                <a:uFillTx/>
                <a:latin typeface="Amazon Ember Light"/>
                <a:ea typeface="+mn-ea"/>
                <a:cs typeface="+mn-cs"/>
              </a:rPr>
              <a:t>.</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dirty="0"/>
              <a:t>Enter approval delegate’s email address and the start and end date for the approval delegation to be applied and save.</a:t>
            </a:r>
          </a:p>
          <a:p>
            <a:r>
              <a:rPr lang="en-US" dirty="0"/>
              <a:t>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mn-ea"/>
              <a:cs typeface="+mn-cs"/>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3"/>
          <a:srcRect l="5630"/>
          <a:stretch/>
        </p:blipFill>
        <p:spPr>
          <a:xfrm>
            <a:off x="4686424" y="1777174"/>
            <a:ext cx="1600150" cy="4875383"/>
          </a:xfrm>
          <a:prstGeom prst="rect">
            <a:avLst/>
          </a:prstGeom>
        </p:spPr>
      </p:pic>
      <p:sp>
        <p:nvSpPr>
          <p:cNvPr id="10" name="Rounded Rectangle 9"/>
          <p:cNvSpPr/>
          <p:nvPr/>
        </p:nvSpPr>
        <p:spPr>
          <a:xfrm flipV="1">
            <a:off x="4589741" y="1813294"/>
            <a:ext cx="1160926" cy="3714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3" name="Rectangle 2"/>
          <p:cNvSpPr/>
          <p:nvPr/>
        </p:nvSpPr>
        <p:spPr>
          <a:xfrm>
            <a:off x="829778" y="1030030"/>
            <a:ext cx="8784159" cy="1048300"/>
          </a:xfrm>
          <a:prstGeom prst="rect">
            <a:avLst/>
          </a:prstGeom>
        </p:spPr>
        <p:txBody>
          <a:bodyPr wrap="square">
            <a:spAutoFit/>
          </a:bodyPr>
          <a:lstStyle/>
          <a:p>
            <a:pPr>
              <a:lnSpc>
                <a:spcPct val="119000"/>
              </a:lnSpc>
              <a:spcAft>
                <a:spcPts val="600"/>
              </a:spcAft>
            </a:pPr>
            <a:r>
              <a:rPr lang="en-US" kern="1400" dirty="0">
                <a:solidFill>
                  <a:srgbClr val="007CB6"/>
                </a:solidFill>
                <a:latin typeface="Amazon Ember" panose="02000000000000000000" pitchFamily="2" charset="0"/>
              </a:rPr>
              <a:t>An approver can assign an approval delegate for time periods where that primary approver will be out of the office or unable to approve orders.</a:t>
            </a:r>
            <a:endParaRPr lang="en-US" sz="1200" kern="1400" dirty="0">
              <a:solidFill>
                <a:srgbClr val="001F3C"/>
              </a:solidFill>
              <a:latin typeface="Amazon Ember" panose="02000000000000000000" pitchFamily="2" charset="0"/>
            </a:endParaRPr>
          </a:p>
          <a:p>
            <a:pPr>
              <a:lnSpc>
                <a:spcPct val="119000"/>
              </a:lnSpc>
              <a:spcAft>
                <a:spcPts val="600"/>
              </a:spcAft>
            </a:pPr>
            <a:r>
              <a:rPr lang="en-US" sz="1200" kern="1400" dirty="0">
                <a:solidFill>
                  <a:srgbClr val="001F3C"/>
                </a:solidFill>
                <a:latin typeface="Amazon Ember" panose="02000000000000000000" pitchFamily="2" charset="0"/>
              </a:rPr>
              <a:t> </a:t>
            </a:r>
            <a:endParaRPr lang="en-US" sz="1200" kern="1400" dirty="0">
              <a:ln>
                <a:noFill/>
              </a:ln>
              <a:solidFill>
                <a:srgbClr val="001F3C"/>
              </a:solidFill>
              <a:effectLst/>
              <a:latin typeface="Amazon Ember" panose="02000000000000000000"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562" y="1924399"/>
            <a:ext cx="2505075" cy="1009650"/>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4" name="AutoShape 3"/>
          <p:cNvSpPr>
            <a:spLocks noChangeArrowheads="1"/>
          </p:cNvSpPr>
          <p:nvPr/>
        </p:nvSpPr>
        <p:spPr bwMode="auto">
          <a:xfrm>
            <a:off x="6672887" y="2432399"/>
            <a:ext cx="1957388" cy="433388"/>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8" name="Picture 4" descr="in-control-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062" y="2599087"/>
            <a:ext cx="425450" cy="425450"/>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113" y="3191225"/>
            <a:ext cx="5294052" cy="2541145"/>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5" name="AutoShape 6"/>
          <p:cNvSpPr>
            <a:spLocks noChangeArrowheads="1"/>
          </p:cNvSpPr>
          <p:nvPr/>
        </p:nvSpPr>
        <p:spPr bwMode="auto">
          <a:xfrm>
            <a:off x="6612562" y="5277038"/>
            <a:ext cx="1134717"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7"/>
          <p:cNvSpPr>
            <a:spLocks noChangeArrowheads="1"/>
          </p:cNvSpPr>
          <p:nvPr/>
        </p:nvSpPr>
        <p:spPr bwMode="auto">
          <a:xfrm>
            <a:off x="6612562" y="4639215"/>
            <a:ext cx="3455886" cy="344767"/>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p:cNvSpPr>
            <a:spLocks noChangeArrowheads="1"/>
          </p:cNvSpPr>
          <p:nvPr/>
        </p:nvSpPr>
        <p:spPr bwMode="auto">
          <a:xfrm>
            <a:off x="8340505" y="5277038"/>
            <a:ext cx="1125042"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7976" y="4307237"/>
            <a:ext cx="1623510" cy="172547"/>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spTree>
    <p:extLst>
      <p:ext uri="{BB962C8B-B14F-4D97-AF65-F5344CB8AC3E}">
        <p14:creationId xmlns:p14="http://schemas.microsoft.com/office/powerpoint/2010/main" val="382526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Workflow – User Experience</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 orders placed on the account are subject to approval before being fulfilled</a:t>
            </a:r>
          </a:p>
          <a:p>
            <a:endParaRPr lang="en-US" sz="1800" dirty="0">
              <a:solidFill>
                <a:schemeClr val="accent3"/>
              </a:solidFill>
              <a:latin typeface="+mn-lt"/>
            </a:endParaRPr>
          </a:p>
        </p:txBody>
      </p:sp>
      <p:sp>
        <p:nvSpPr>
          <p:cNvPr id="5" name="Rectangle 4"/>
          <p:cNvSpPr/>
          <p:nvPr/>
        </p:nvSpPr>
        <p:spPr>
          <a:xfrm>
            <a:off x="958026" y="1715722"/>
            <a:ext cx="5793765" cy="4355038"/>
          </a:xfrm>
          <a:prstGeom prst="rect">
            <a:avLst/>
          </a:prstGeom>
        </p:spPr>
        <p:txBody>
          <a:bodyPr wrap="square">
            <a:spAutoFit/>
          </a:bodyPr>
          <a:lstStyle/>
          <a:p>
            <a:pPr lvl="0">
              <a:spcAft>
                <a:spcPts val="1200"/>
              </a:spcAft>
            </a:pPr>
            <a:r>
              <a:rPr lang="en-US" sz="1400" b="1" u="sng" dirty="0">
                <a:solidFill>
                  <a:schemeClr val="accent3"/>
                </a:solidFill>
                <a:ea typeface="Amazon Ember" panose="02000000000000000000" pitchFamily="2" charset="0"/>
              </a:rPr>
              <a:t>How do I order with Approvals configured?</a:t>
            </a:r>
            <a:endParaRPr lang="en-US" sz="1400" dirty="0">
              <a:solidFill>
                <a:schemeClr val="accent3"/>
              </a:solidFill>
              <a:ea typeface="Amazon Ember" panose="02000000000000000000" pitchFamily="2" charset="0"/>
            </a:endParaRPr>
          </a:p>
          <a:p>
            <a:pPr marL="398463"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There are no additional steps to take to submit your order for approval. Check out as you normally would and you will see the option at checkout. As an approver, you will not have to approve your own orders despite selecting </a:t>
            </a:r>
            <a:r>
              <a:rPr lang="en-US" sz="1400" b="1" dirty="0">
                <a:solidFill>
                  <a:prstClr val="black"/>
                </a:solidFill>
                <a:ea typeface="Amazon Ember" panose="02000000000000000000" pitchFamily="2" charset="0"/>
              </a:rPr>
              <a:t>Submit order for approval </a:t>
            </a:r>
            <a:r>
              <a:rPr lang="en-US" sz="1400" dirty="0">
                <a:solidFill>
                  <a:prstClr val="black"/>
                </a:solidFill>
                <a:ea typeface="Amazon Ember" panose="02000000000000000000" pitchFamily="2" charset="0"/>
              </a:rPr>
              <a:t>at checkout.</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Your order will not be processed until it is approved by the appropriate approver. Keep this in mind for shipping timelines. You will be notified over email once your order is submitted and then again once your order has been approved and processed. Just as with a normal order on Amazon, you will also receive relevant shipping updates.</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If your order is not approved </a:t>
            </a:r>
            <a:r>
              <a:rPr lang="en-US" sz="1400" b="1" dirty="0">
                <a:solidFill>
                  <a:schemeClr val="accent3"/>
                </a:solidFill>
                <a:ea typeface="Amazon Ember" panose="02000000000000000000" pitchFamily="2" charset="0"/>
              </a:rPr>
              <a:t>within 7 days</a:t>
            </a:r>
            <a:r>
              <a:rPr lang="en-US" sz="1400" dirty="0">
                <a:solidFill>
                  <a:prstClr val="black"/>
                </a:solidFill>
                <a:ea typeface="Amazon Ember" panose="02000000000000000000" pitchFamily="2" charset="0"/>
              </a:rPr>
              <a:t>, the order will automatically be canceled; however, the items in your order will not be deleted. If your order is canceled, you will need to submit the order again for approval.</a:t>
            </a:r>
          </a:p>
          <a:p>
            <a:pPr marL="398463" indent="-227013">
              <a:buFont typeface="Arial" panose="020B0604020202020204" pitchFamily="34" charset="0"/>
              <a:buChar char="•"/>
            </a:pPr>
            <a:endParaRPr lang="en-US" sz="1400" dirty="0">
              <a:solidFill>
                <a:prstClr val="black"/>
              </a:solidFill>
              <a:ea typeface="Amazon Ember" panose="02000000000000000000" pitchFamily="2" charset="0"/>
            </a:endParaRPr>
          </a:p>
          <a:p>
            <a:pPr marL="171450" lvl="0"/>
            <a:endParaRPr lang="en-US" sz="1400" dirty="0">
              <a:solidFill>
                <a:prstClr val="black"/>
              </a:solidFill>
              <a:ea typeface="Amazon Ember" panose="02000000000000000000" pitchFamily="2" charset="0"/>
            </a:endParaRPr>
          </a:p>
        </p:txBody>
      </p:sp>
      <p:pic>
        <p:nvPicPr>
          <p:cNvPr id="6" name="Picture 5"/>
          <p:cNvPicPr>
            <a:picLocks noChangeAspect="1"/>
          </p:cNvPicPr>
          <p:nvPr/>
        </p:nvPicPr>
        <p:blipFill>
          <a:blip r:embed="rId2"/>
          <a:stretch>
            <a:fillRect/>
          </a:stretch>
        </p:blipFill>
        <p:spPr>
          <a:xfrm>
            <a:off x="7444160" y="1982495"/>
            <a:ext cx="3148498" cy="3591098"/>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3579375"/>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 with Image">
  <a:themeElements>
    <a:clrScheme name="Amazon Business 1">
      <a:dk1>
        <a:srgbClr val="222C3A"/>
      </a:dk1>
      <a:lt1>
        <a:srgbClr val="EAEDED"/>
      </a:lt1>
      <a:dk2>
        <a:srgbClr val="007CB6"/>
      </a:dk2>
      <a:lt2>
        <a:srgbClr val="001F3C"/>
      </a:lt2>
      <a:accent1>
        <a:srgbClr val="7FCCEC"/>
      </a:accent1>
      <a:accent2>
        <a:srgbClr val="F3F3F5"/>
      </a:accent2>
      <a:accent3>
        <a:srgbClr val="FFFFFF"/>
      </a:accent3>
      <a:accent4>
        <a:srgbClr val="8A8C8D"/>
      </a:accent4>
      <a:accent5>
        <a:srgbClr val="515151"/>
      </a:accent5>
      <a:accent6>
        <a:srgbClr val="000000"/>
      </a:accent6>
      <a:hlink>
        <a:srgbClr val="007CB6"/>
      </a:hlink>
      <a:folHlink>
        <a:srgbClr val="7FC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11322</TotalTime>
  <Words>638</Words>
  <Application>Microsoft Office PowerPoint</Application>
  <PresentationFormat>Widescreen</PresentationFormat>
  <Paragraphs>47</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Amazon Ember</vt:lpstr>
      <vt:lpstr>Amazon Ember Heavy</vt:lpstr>
      <vt:lpstr>Amazon Ember Light</vt:lpstr>
      <vt:lpstr>Amazon Ember Thin</vt:lpstr>
      <vt:lpstr>Arial</vt:lpstr>
      <vt:lpstr>Calibri</vt:lpstr>
      <vt:lpstr>Calibri Light</vt:lpstr>
      <vt:lpstr>Courier New</vt:lpstr>
      <vt:lpstr>Office Theme</vt:lpstr>
      <vt:lpstr>Divider - with Image</vt:lpstr>
      <vt:lpstr>Amazon Business Approver Training</vt:lpstr>
      <vt:lpstr>Approval Policies</vt:lpstr>
      <vt:lpstr>Approving Orders</vt:lpstr>
      <vt:lpstr>Approving Orders</vt:lpstr>
      <vt:lpstr>Purchase requests page</vt:lpstr>
      <vt:lpstr>Approve/Reject</vt:lpstr>
      <vt:lpstr>Email Confirmation</vt:lpstr>
      <vt:lpstr>Assign an Approval Delegate</vt:lpstr>
      <vt:lpstr>Approval Workflow – User Experience</vt:lpstr>
      <vt:lpstr>PowerPoint Presentation</vt:lpstr>
      <vt:lpstr>Business Customer Support</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Razi, Imran</cp:lastModifiedBy>
  <cp:revision>87</cp:revision>
  <dcterms:created xsi:type="dcterms:W3CDTF">2020-08-19T13:33:32Z</dcterms:created>
  <dcterms:modified xsi:type="dcterms:W3CDTF">2022-07-29T18:48:12Z</dcterms:modified>
</cp:coreProperties>
</file>